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embeddings/Microsoft_Equation15.bin" ContentType="application/vnd.openxmlformats-officedocument.oleObject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embeddings/Microsoft_Equation8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embeddings/Microsoft_Equation12.bin" ContentType="application/vnd.openxmlformats-officedocument.oleObject"/>
  <Override PartName="/ppt/embeddings/Microsoft_Equation14.bin" ContentType="application/vnd.openxmlformats-officedocument.oleObject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11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4.bin" ContentType="application/vnd.openxmlformats-officedocument.oleObject"/>
  <Override PartName="/ppt/embeddings/Microsoft_Equation16.bin" ContentType="application/vnd.openxmlformats-officedocument.oleObject"/>
  <Override PartName="/ppt/embeddings/Microsoft_Equation19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10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embeddings/Microsoft_Equation7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8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embeddings/Microsoft_Equation13.bin" ContentType="application/vnd.openxmlformats-officedocument.oleObject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Override PartName="/ppt/embeddings/Microsoft_Equation6.bin" ContentType="application/vnd.openxmlformats-officedocument.oleObject"/>
  <Override PartName="/ppt/slides/slide9.xml" ContentType="application/vnd.openxmlformats-officedocument.presentationml.slide+xml"/>
  <Override PartName="/ppt/embeddings/Microsoft_Equation3.bin" ContentType="application/vnd.openxmlformats-officedocument.oleObject"/>
  <Default Extension="rels" ContentType="application/vnd.openxmlformats-package.relationships+xml"/>
  <Override PartName="/ppt/slides/slide24.xml" ContentType="application/vnd.openxmlformats-officedocument.presentationml.slide+xml"/>
  <Override PartName="/ppt/embeddings/Microsoft_Equation17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5" r:id="rId1"/>
  </p:sldMasterIdLst>
  <p:notesMasterIdLst>
    <p:notesMasterId r:id="rId31"/>
  </p:notesMasterIdLst>
  <p:sldIdLst>
    <p:sldId id="256" r:id="rId2"/>
    <p:sldId id="298" r:id="rId3"/>
    <p:sldId id="257" r:id="rId4"/>
    <p:sldId id="300" r:id="rId5"/>
    <p:sldId id="258" r:id="rId6"/>
    <p:sldId id="299" r:id="rId7"/>
    <p:sldId id="259" r:id="rId8"/>
    <p:sldId id="295" r:id="rId9"/>
    <p:sldId id="296" r:id="rId10"/>
    <p:sldId id="297" r:id="rId11"/>
    <p:sldId id="301" r:id="rId12"/>
    <p:sldId id="263" r:id="rId13"/>
    <p:sldId id="261" r:id="rId14"/>
    <p:sldId id="304" r:id="rId15"/>
    <p:sldId id="262" r:id="rId16"/>
    <p:sldId id="305" r:id="rId17"/>
    <p:sldId id="260" r:id="rId18"/>
    <p:sldId id="302" r:id="rId19"/>
    <p:sldId id="303" r:id="rId20"/>
    <p:sldId id="264" r:id="rId21"/>
    <p:sldId id="265" r:id="rId22"/>
    <p:sldId id="266" r:id="rId23"/>
    <p:sldId id="267" r:id="rId24"/>
    <p:sldId id="269" r:id="rId25"/>
    <p:sldId id="270" r:id="rId26"/>
    <p:sldId id="271" r:id="rId27"/>
    <p:sldId id="272" r:id="rId28"/>
    <p:sldId id="273" r:id="rId29"/>
    <p:sldId id="274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ヒラギノ角ゴ Pro W3" pitchFamily="-65" charset="-128"/>
        <a:cs typeface="ヒラギノ角ゴ Pro W3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ヒラギノ角ゴ Pro W3" pitchFamily="-65" charset="-128"/>
        <a:cs typeface="ヒラギノ角ゴ Pro W3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ヒラギノ角ゴ Pro W3" pitchFamily="-65" charset="-128"/>
        <a:cs typeface="ヒラギノ角ゴ Pro W3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ヒラギノ角ゴ Pro W3" pitchFamily="-65" charset="-128"/>
        <a:cs typeface="ヒラギノ角ゴ Pro W3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ヒラギノ角ゴ Pro W3" pitchFamily="-65" charset="-128"/>
        <a:cs typeface="ヒラギノ角ゴ Pro W3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ヒラギノ角ゴ Pro W3" pitchFamily="-65" charset="-128"/>
        <a:cs typeface="ヒラギノ角ゴ Pro W3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ヒラギノ角ゴ Pro W3" pitchFamily="-65" charset="-128"/>
        <a:cs typeface="ヒラギノ角ゴ Pro W3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ヒラギノ角ゴ Pro W3" pitchFamily="-65" charset="-128"/>
        <a:cs typeface="ヒラギノ角ゴ Pro W3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ヒラギノ角ゴ Pro W3" pitchFamily="-65" charset="-128"/>
        <a:cs typeface="ヒラギノ角ゴ Pro W3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ict"/><Relationship Id="rId1" Type="http://schemas.openxmlformats.org/officeDocument/2006/relationships/image" Target="../media/image12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ict"/><Relationship Id="rId3" Type="http://schemas.openxmlformats.org/officeDocument/2006/relationships/image" Target="../media/image15.pict"/><Relationship Id="rId1" Type="http://schemas.openxmlformats.org/officeDocument/2006/relationships/image" Target="../media/image12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ict"/><Relationship Id="rId3" Type="http://schemas.openxmlformats.org/officeDocument/2006/relationships/image" Target="../media/image16.pict"/><Relationship Id="rId1" Type="http://schemas.openxmlformats.org/officeDocument/2006/relationships/image" Target="../media/image12.pict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ict"/><Relationship Id="rId3" Type="http://schemas.openxmlformats.org/officeDocument/2006/relationships/image" Target="../media/image17.pict"/><Relationship Id="rId1" Type="http://schemas.openxmlformats.org/officeDocument/2006/relationships/image" Target="../media/image12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ict"/><Relationship Id="rId1" Type="http://schemas.openxmlformats.org/officeDocument/2006/relationships/image" Target="../media/image19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ict"/><Relationship Id="rId1" Type="http://schemas.openxmlformats.org/officeDocument/2006/relationships/image" Target="../media/image28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F57C573-AB9C-3846-A002-14BBD3B16752}" type="datetime1">
              <a:rPr lang="en-US"/>
              <a:pPr>
                <a:defRPr/>
              </a:pPr>
              <a:t>1/13/10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A352762-CA6C-984E-8BE7-8EEDC2407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 band 40-60</a:t>
            </a:r>
            <a:r>
              <a:rPr lang="en-US" baseline="0" dirty="0" smtClean="0"/>
              <a:t> GHz = 7.5 mm-5 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352762-CA6C-984E-8BE7-8EEDC240798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7350CA-0E7B-7C4A-BD2B-0E36095565B4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7E502C-A02B-314C-87DD-6DCADA1F0D2B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pitchFamily="-65" charset="0"/>
              </a:rPr>
              <a:t>This figure compares the water elevation over the Ohio River from SRTM (top) and expected results for SWOT (bottom). A second-order polynomial was fitted to the SRTM elevations. After subtracting this from the measurements and removing outliers, the standard deviation of SRTM was ~6.4 m. The bottom figure is based on in situ measurements from Carlston, 1969. The measurements were originally made by the Army Corps in 1929.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352762-CA6C-984E-8BE7-8EEDC240798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93100" y="5803900"/>
            <a:ext cx="366713" cy="6778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400">
                <a:solidFill>
                  <a:schemeClr val="accent1"/>
                </a:solidFill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C1CB-B123-CD4D-A9CC-77BBB722EFB5}" type="datetime1">
              <a:rPr lang="en-US"/>
              <a:pPr>
                <a:defRPr/>
              </a:pPr>
              <a:t>1/13/10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CE9E-58E0-254C-9071-163F6246B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82AA1-0A10-5E41-9F15-314718A1B0F3}" type="datetime1">
              <a:rPr lang="en-US"/>
              <a:pPr>
                <a:defRPr/>
              </a:pPr>
              <a:t>1/13/10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76ECE-9E85-E44B-AF4B-8D139C83D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62B481-52C6-6F43-AE1C-EEF040387A81}" type="datetime1">
              <a:rPr lang="en-US"/>
              <a:pPr>
                <a:defRPr/>
              </a:pPr>
              <a:t>1/13/10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F1BB-B8BA-B942-B21F-F3750439B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F864BE-3029-7D46-A67A-2B07712D8113}" type="datetime1">
              <a:rPr lang="en-US"/>
              <a:pPr>
                <a:defRPr/>
              </a:pPr>
              <a:t>1/13/10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FF44-AA0D-4547-BCC5-8854489EB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838ED1-4820-4E4C-BA83-B3D82036F0B1}" type="datetime1">
              <a:rPr lang="en-US"/>
              <a:pPr>
                <a:defRPr/>
              </a:pPr>
              <a:t>1/13/10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DC227-8014-6C41-8875-F608BAE95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E0FC0-74E8-0C41-BDC6-438AB0C76F64}" type="datetime1">
              <a:rPr lang="en-US"/>
              <a:pPr>
                <a:defRPr/>
              </a:pPr>
              <a:t>1/13/10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89A37-6C62-4C41-9944-C61985CBC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292B5-A9D6-804C-B41C-DDE1C18C6269}" type="datetime1">
              <a:rPr lang="en-US"/>
              <a:pPr>
                <a:defRPr/>
              </a:pPr>
              <a:t>1/13/10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6DC5-60A1-674B-82F4-D59E200D2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BFA2-FF71-2A41-BABB-C4A814004457}" type="datetime1">
              <a:rPr lang="en-US"/>
              <a:pPr>
                <a:defRPr/>
              </a:pPr>
              <a:t>1/13/10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9BCD-8CF5-4941-AC89-C02CF7DA5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A0A8F-3BDF-7F4D-B812-5AD65062778F}" type="datetime1">
              <a:rPr lang="en-US"/>
              <a:pPr>
                <a:defRPr/>
              </a:pPr>
              <a:t>1/13/10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6C26-11E6-0045-8963-C16D2AD56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93100" y="5803900"/>
            <a:ext cx="366713" cy="6778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400">
                <a:solidFill>
                  <a:schemeClr val="accent1"/>
                </a:solidFill>
                <a:latin typeface="Wingdings" pitchFamily="2" charset="2"/>
                <a:ea typeface="+mn-ea"/>
                <a:cs typeface="+mn-cs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79DBE6A-26D0-F946-9807-306A6E824860}" type="datetime1">
              <a:rPr lang="en-US"/>
              <a:pPr>
                <a:defRPr/>
              </a:pPr>
              <a:t>1/13/10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14462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E68164-BF6C-3B4E-80D6-8AEE6B69E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C2B81-9549-804F-8A13-958910BA40B9}" type="datetime1">
              <a:rPr lang="en-US"/>
              <a:pPr>
                <a:defRPr/>
              </a:pPr>
              <a:t>1/13/10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4151-AAEE-9448-9BB7-1954E52F2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1B44-1D3C-F242-9D54-F7339D8A7E26}" type="datetime1">
              <a:rPr lang="en-US"/>
              <a:pPr>
                <a:defRPr/>
              </a:pPr>
              <a:t>1/13/10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FBDA-6F84-E942-89A2-2B05F1208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B847-DA7E-2B4D-BCF6-AEC28314B292}" type="datetime1">
              <a:rPr lang="en-US"/>
              <a:pPr>
                <a:defRPr/>
              </a:pPr>
              <a:t>1/13/10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B74B-321C-5F41-9D84-6173CD78D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4719B-E639-FE45-971C-CDD5FCA09AB5}" type="datetime1">
              <a:rPr lang="en-US"/>
              <a:pPr>
                <a:defRPr/>
              </a:pPr>
              <a:t>1/13/10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9554A-4A2F-3B42-80E8-8A7A2BB8B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B42C-A5FC-E440-AF43-D0B53F9B0EBA}" type="datetime1">
              <a:rPr lang="en-US"/>
              <a:pPr>
                <a:defRPr/>
              </a:pPr>
              <a:t>1/13/10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BAAB-658C-DF46-BA3D-658A6A394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CC2D-0C07-E540-8162-F2ED24BF0DC1}" type="datetime1">
              <a:rPr lang="en-US"/>
              <a:pPr>
                <a:defRPr/>
              </a:pPr>
              <a:t>1/13/10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50930-B732-164C-AA71-AE7B5AF0C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4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770188"/>
            <a:ext cx="766286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4309DD-C279-6A43-BDCD-2B5A40D8D2A3}" type="datetime1">
              <a:rPr lang="en-US"/>
              <a:pPr>
                <a:defRPr/>
              </a:pPr>
              <a:t>1/13/10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092A15-14DE-F341-A36A-6131B972D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4" r:id="rId2"/>
    <p:sldLayoutId id="2147483853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4" r:id="rId10"/>
    <p:sldLayoutId id="2147483855" r:id="rId11"/>
    <p:sldLayoutId id="2147483856" r:id="rId12"/>
    <p:sldLayoutId id="2147483857" r:id="rId13"/>
    <p:sldLayoutId id="2147483851" r:id="rId14"/>
    <p:sldLayoutId id="2147483858" r:id="rId15"/>
    <p:sldLayoutId id="214748385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ヒラギノ角ゴ Pro W3" pitchFamily="-65" charset="-128"/>
          <a:cs typeface="ヒラギノ角ゴ Pro W3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ヒラギノ角ゴ Pro W3" pitchFamily="-65" charset="-128"/>
          <a:cs typeface="ヒラギノ角ゴ Pro W3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ヒラギノ角ゴ Pro W3" pitchFamily="-65" charset="-128"/>
          <a:cs typeface="ヒラギノ角ゴ Pro W3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ヒラギノ角ゴ Pro W3" pitchFamily="-65" charset="-128"/>
          <a:cs typeface="ヒラギノ角ゴ Pro W3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ヒラギノ角ゴ Pro W3" pitchFamily="-65" charset="-128"/>
          <a:cs typeface="ヒラギノ角ゴ Pro W3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ヒラギノ角ゴ Pro W3" pitchFamily="-65" charset="-128"/>
          <a:cs typeface="ヒラギノ角ゴ Pro W3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ヒラギノ角ゴ Pro W3" pitchFamily="-65" charset="-128"/>
          <a:cs typeface="ヒラギノ角ゴ Pro W3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ヒラギノ角ゴ Pro W3" pitchFamily="-65" charset="-128"/>
          <a:cs typeface="ヒラギノ角ゴ Pro W3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itchFamily="-65" charset="2"/>
        <a:buChar char="S"/>
        <a:defRPr sz="2200" kern="1200">
          <a:solidFill>
            <a:srgbClr val="595959"/>
          </a:solidFill>
          <a:latin typeface="+mn-lt"/>
          <a:ea typeface="ヒラギノ角ゴ Pro W3" pitchFamily="-65" charset="-128"/>
          <a:cs typeface="ヒラギノ角ゴ Pro W3" pitchFamily="-65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-65" charset="2"/>
        <a:buChar char="S"/>
        <a:defRPr sz="2000" kern="1200">
          <a:solidFill>
            <a:srgbClr val="595959"/>
          </a:solidFill>
          <a:latin typeface="+mn-lt"/>
          <a:ea typeface="ヒラギノ角ゴ Pro W3" pitchFamily="-65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-65" charset="2"/>
        <a:buChar char="S"/>
        <a:defRPr kern="1200">
          <a:solidFill>
            <a:srgbClr val="595959"/>
          </a:solidFill>
          <a:latin typeface="+mn-lt"/>
          <a:ea typeface="ヒラギノ角ゴ Pro W3" pitchFamily="-65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-65" charset="2"/>
        <a:buChar char="S"/>
        <a:defRPr kern="1200">
          <a:solidFill>
            <a:srgbClr val="595959"/>
          </a:solidFill>
          <a:latin typeface="+mn-lt"/>
          <a:ea typeface="ヒラギノ角ゴ Pro W3" pitchFamily="-65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-65" charset="2"/>
        <a:buChar char="S"/>
        <a:defRPr kern="1200">
          <a:solidFill>
            <a:srgbClr val="595959"/>
          </a:solidFill>
          <a:latin typeface="+mn-lt"/>
          <a:ea typeface="ヒラギノ角ゴ Pro W3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9.bin"/><Relationship Id="rId5" Type="http://schemas.openxmlformats.org/officeDocument/2006/relationships/oleObject" Target="../embeddings/Microsoft_Equation1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2.bin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3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7" Type="http://schemas.openxmlformats.org/officeDocument/2006/relationships/image" Target="../media/image25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5.bin"/><Relationship Id="rId6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7.bin"/><Relationship Id="rId4" Type="http://schemas.openxmlformats.org/officeDocument/2006/relationships/oleObject" Target="../embeddings/Microsoft_Equation1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5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8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9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5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5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8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924050"/>
          </a:xfrm>
        </p:spPr>
        <p:txBody>
          <a:bodyPr/>
          <a:lstStyle/>
          <a:p>
            <a:pPr eaLnBrk="1" hangingPunct="1"/>
            <a:r>
              <a:rPr lang="en-US" sz="3200" smtClean="0"/>
              <a:t>Estimating river discharge from the Surface Water and Ocean Topography mission: Estimated accuracy of approaches based on Manning’s equation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514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Elizabeth Clark, Michael Durand, </a:t>
            </a:r>
            <a:r>
              <a:rPr lang="en-US" dirty="0" err="1" smtClean="0"/>
              <a:t>Delwyn</a:t>
            </a:r>
            <a:r>
              <a:rPr lang="en-US" dirty="0" smtClean="0"/>
              <a:t> </a:t>
            </a:r>
            <a:r>
              <a:rPr lang="en-US" dirty="0" err="1" smtClean="0"/>
              <a:t>Moller</a:t>
            </a:r>
            <a:r>
              <a:rPr lang="en-US" dirty="0" smtClean="0"/>
              <a:t>, Sylvain </a:t>
            </a:r>
            <a:r>
              <a:rPr lang="en-US" dirty="0" err="1" smtClean="0"/>
              <a:t>Biancamaria</a:t>
            </a:r>
            <a:r>
              <a:rPr lang="en-US" dirty="0" smtClean="0"/>
              <a:t>, </a:t>
            </a:r>
            <a:r>
              <a:rPr lang="en-US" dirty="0" err="1" smtClean="0"/>
              <a:t>Konstantinos</a:t>
            </a:r>
            <a:r>
              <a:rPr lang="en-US" dirty="0" smtClean="0"/>
              <a:t> </a:t>
            </a:r>
            <a:r>
              <a:rPr lang="en-US" dirty="0" err="1" smtClean="0"/>
              <a:t>Andreadis</a:t>
            </a:r>
            <a:r>
              <a:rPr lang="en-US" dirty="0" smtClean="0"/>
              <a:t>, Dennis </a:t>
            </a:r>
            <a:r>
              <a:rPr lang="en-US" dirty="0" err="1" smtClean="0"/>
              <a:t>Lettenmaier</a:t>
            </a:r>
            <a:r>
              <a:rPr lang="en-US" dirty="0" smtClean="0"/>
              <a:t>, Doug </a:t>
            </a:r>
            <a:r>
              <a:rPr lang="en-US" dirty="0" err="1" smtClean="0"/>
              <a:t>Alsdorf</a:t>
            </a:r>
            <a:r>
              <a:rPr lang="en-US" dirty="0" smtClean="0"/>
              <a:t>, and Nelly </a:t>
            </a:r>
            <a:r>
              <a:rPr lang="en-US" dirty="0" err="1" smtClean="0"/>
              <a:t>Mognard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UW Land Surface Hydrology Group Seminar</a:t>
            </a:r>
          </a:p>
          <a:p>
            <a:pPr eaLnBrk="1" hangingPunct="1">
              <a:defRPr/>
            </a:pPr>
            <a:r>
              <a:rPr lang="en-US" dirty="0" smtClean="0"/>
              <a:t>January 13, 2010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Estimation of Discharge</a:t>
            </a:r>
          </a:p>
        </p:txBody>
      </p:sp>
      <p:sp>
        <p:nvSpPr>
          <p:cNvPr id="307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Manning’s Equation</a:t>
            </a:r>
          </a:p>
          <a:p>
            <a:pPr eaLnBrk="1" hangingPunct="1"/>
            <a:r>
              <a:rPr lang="en-US" smtClean="0"/>
              <a:t>Assuming rectangular cross-section and width &gt;&gt; depth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 terms of SWOT observables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787775" y="2667000"/>
          <a:ext cx="1779588" cy="671513"/>
        </p:xfrm>
        <a:graphic>
          <a:graphicData uri="http://schemas.openxmlformats.org/presentationml/2006/ole">
            <p:oleObj spid="_x0000_s30722" name="Equation" r:id="rId3" imgW="977900" imgH="368300" progId="Equation.3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427413" y="3886200"/>
          <a:ext cx="1712912" cy="706438"/>
        </p:xfrm>
        <a:graphic>
          <a:graphicData uri="http://schemas.openxmlformats.org/presentationml/2006/ole">
            <p:oleObj spid="_x0000_s30723" name="Equation" r:id="rId4" imgW="939800" imgH="368300" progId="Equation.3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924175" y="5016500"/>
          <a:ext cx="2911475" cy="1562100"/>
        </p:xfrm>
        <a:graphic>
          <a:graphicData uri="http://schemas.openxmlformats.org/presentationml/2006/ole">
            <p:oleObj spid="_x0000_s30724" name="Equation" r:id="rId5" imgW="1600200" imgH="812800" progId="Equation.3">
              <p:embed/>
            </p:oleObj>
          </a:graphicData>
        </a:graphic>
      </p:graphicFrame>
      <p:sp>
        <p:nvSpPr>
          <p:cNvPr id="7" name="Oval 6"/>
          <p:cNvSpPr/>
          <p:nvPr/>
        </p:nvSpPr>
        <p:spPr>
          <a:xfrm>
            <a:off x="3748603" y="5207000"/>
            <a:ext cx="380999" cy="369888"/>
          </a:xfrm>
          <a:prstGeom prst="ellipse">
            <a:avLst/>
          </a:prstGeom>
          <a:noFill/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30801" y="5207000"/>
            <a:ext cx="380999" cy="369888"/>
          </a:xfrm>
          <a:prstGeom prst="ellipse">
            <a:avLst/>
          </a:prstGeom>
          <a:noFill/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6585" y="5197281"/>
            <a:ext cx="380999" cy="369888"/>
          </a:xfrm>
          <a:prstGeom prst="ellipse">
            <a:avLst/>
          </a:prstGeom>
          <a:noFill/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First-order Uncertainties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739775" y="2603500"/>
            <a:ext cx="7662863" cy="3267075"/>
          </a:xfrm>
        </p:spPr>
        <p:txBody>
          <a:bodyPr/>
          <a:lstStyle/>
          <a:p>
            <a:pPr eaLnBrk="1" hangingPunct="1"/>
            <a:r>
              <a:rPr lang="en-US" smtClean="0"/>
              <a:t>Assume that Manning’s equation can be linearized using 1</a:t>
            </a:r>
            <a:r>
              <a:rPr lang="en-US" baseline="30000" smtClean="0"/>
              <a:t>st</a:t>
            </a:r>
            <a:r>
              <a:rPr lang="en-US" smtClean="0"/>
              <a:t> order Taylor’s series expansion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808038" y="3559175"/>
          <a:ext cx="7762875" cy="2841625"/>
        </p:xfrm>
        <a:graphic>
          <a:graphicData uri="http://schemas.openxmlformats.org/presentationml/2006/ole">
            <p:oleObj spid="_x0000_s31746" name="Equation" r:id="rId3" imgW="4267200" imgH="1562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In situ observations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5650" y="2303105"/>
          <a:ext cx="7662863" cy="3474720"/>
        </p:xfrm>
        <a:graphic>
          <a:graphicData uri="http://schemas.openxmlformats.org/drawingml/2006/table">
            <a:tbl>
              <a:tblPr/>
              <a:tblGrid>
                <a:gridCol w="1531938"/>
                <a:gridCol w="1135062"/>
                <a:gridCol w="1611313"/>
                <a:gridCol w="1641475"/>
                <a:gridCol w="17430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pitchFamily="-65" charset="0"/>
                          <a:ea typeface="Helvetica" pitchFamily="-65" charset="0"/>
                          <a:cs typeface="Helvetica" pitchFamily="-65" charset="0"/>
                        </a:rPr>
                        <a:t>Reach-averaged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pitchFamily="-65" charset="0"/>
                          <a:ea typeface="Helvetica" pitchFamily="-65" charset="0"/>
                          <a:cs typeface="Helvetica" pitchFamily="-65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pitchFamily="-65" charset="0"/>
                          <a:ea typeface="Helvetica" pitchFamily="-65" charset="0"/>
                          <a:cs typeface="Helvetica" pitchFamily="-65" charset="0"/>
                        </a:rPr>
                        <a:t>Standard Deviation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pitchFamily="-65" charset="0"/>
                          <a:ea typeface="Helvetica" pitchFamily="-65" charset="0"/>
                          <a:cs typeface="Helvetica" pitchFamily="-65" charset="0"/>
                        </a:rPr>
                        <a:t>Minimum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pitchFamily="-65" charset="0"/>
                          <a:ea typeface="Helvetica" pitchFamily="-65" charset="0"/>
                          <a:cs typeface="Helvetica" pitchFamily="-65" charset="0"/>
                        </a:rPr>
                        <a:t>Maximum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Q (m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/s)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1083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9056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283170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w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3870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z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33.00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2349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0.0026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0.0052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0.000013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0.0418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0.034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0.046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0.664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59185" y="5826590"/>
            <a:ext cx="7739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* 1038 observations on 103 river reaches. 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* 401 observations have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&gt;=100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* Courtesy David </a:t>
            </a:r>
            <a:r>
              <a:rPr lang="en-US" dirty="0" err="1" smtClean="0">
                <a:latin typeface="Times New Roman"/>
                <a:cs typeface="Times New Roman"/>
              </a:rPr>
              <a:t>Bjerklie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Depth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739775" y="2283829"/>
            <a:ext cx="7662863" cy="4214468"/>
          </a:xfrm>
        </p:spPr>
        <p:txBody>
          <a:bodyPr/>
          <a:lstStyle/>
          <a:p>
            <a:pPr eaLnBrk="1" hangingPunct="1"/>
            <a:r>
              <a:rPr lang="en-US" dirty="0" smtClean="0"/>
              <a:t>Ideally would use a priori information</a:t>
            </a:r>
          </a:p>
          <a:p>
            <a:pPr eaLnBrk="1" hangingPunct="1"/>
            <a:r>
              <a:rPr lang="en-US" dirty="0" smtClean="0"/>
              <a:t>For global application, possible “initial” depth retrieval algorithm from SWOT-based </a:t>
            </a:r>
            <a:r>
              <a:rPr lang="en-US" dirty="0" err="1" smtClean="0"/>
              <a:t>dz</a:t>
            </a:r>
            <a:r>
              <a:rPr lang="en-US" dirty="0" smtClean="0"/>
              <a:t>, S, </a:t>
            </a:r>
            <a:r>
              <a:rPr lang="en-US" dirty="0" err="1" smtClean="0"/>
              <a:t>w</a:t>
            </a:r>
            <a:r>
              <a:rPr lang="en-US" dirty="0" smtClean="0"/>
              <a:t> based on continuity assumption and kinematic assumption (Durand et al., accepted):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For a test case on Cumberland River, relative depth error: mean 4.1%, standard deviation 11.2%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36868" name="Equation" r:id="rId3" imgW="101600" imgH="1778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133880" y="3887721"/>
          <a:ext cx="4525962" cy="1862138"/>
        </p:xfrm>
        <a:graphic>
          <a:graphicData uri="http://schemas.openxmlformats.org/presentationml/2006/ole">
            <p:oleObj spid="_x0000_s36869" name="Equation" r:id="rId4" imgW="2933700" imgH="1206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Depth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739775" y="2229789"/>
            <a:ext cx="7662863" cy="4214468"/>
          </a:xfrm>
        </p:spPr>
        <p:txBody>
          <a:bodyPr/>
          <a:lstStyle/>
          <a:p>
            <a:pPr eaLnBrk="1" hangingPunct="1"/>
            <a:r>
              <a:rPr lang="en-US" dirty="0" smtClean="0"/>
              <a:t>Other possible approaches not included in analysis:</a:t>
            </a:r>
          </a:p>
          <a:p>
            <a:pPr lvl="1" eaLnBrk="1" hangingPunct="1"/>
            <a:r>
              <a:rPr lang="en-US" dirty="0" smtClean="0"/>
              <a:t>Data assimilation into hydrodynamics model (Durand et al. 2008)</a:t>
            </a:r>
          </a:p>
          <a:p>
            <a:pPr lvl="1" eaLnBrk="1" hangingPunct="1"/>
            <a:r>
              <a:rPr lang="en-US" dirty="0" smtClean="0"/>
              <a:t>For clear water rivers, can extract from high resolution imagery (like </a:t>
            </a:r>
            <a:r>
              <a:rPr lang="en-US" dirty="0" smtClean="0"/>
              <a:t>IKONOS; </a:t>
            </a:r>
            <a:r>
              <a:rPr lang="en-US" dirty="0" err="1" smtClean="0"/>
              <a:t>Fonstad</a:t>
            </a:r>
            <a:r>
              <a:rPr lang="en-US" dirty="0" smtClean="0"/>
              <a:t>, HAB)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95234" name="Equation" r:id="rId3" imgW="101600" imgH="177800" progId="Equation.3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4" y="4257661"/>
            <a:ext cx="4322771" cy="224063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6345" y="4282662"/>
            <a:ext cx="2220229" cy="219482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5385" y="4251762"/>
            <a:ext cx="2328615" cy="220583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1" name="Picture 5" descr="futur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9122" y="5525579"/>
            <a:ext cx="2278543" cy="92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4215112"/>
            <a:ext cx="2161862" cy="1256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37652" y="4309681"/>
            <a:ext cx="83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“True”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9699" y="5070030"/>
            <a:ext cx="93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Priori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6379" y="4695542"/>
            <a:ext cx="137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Posteriori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634908" y="5052730"/>
            <a:ext cx="553977" cy="472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53421" y="3863852"/>
            <a:ext cx="197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IKONOS image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48752" y="3863852"/>
            <a:ext cx="197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Number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Roughness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12821" y="2324359"/>
            <a:ext cx="4313577" cy="3944268"/>
          </a:xfrm>
        </p:spPr>
        <p:txBody>
          <a:bodyPr/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Usually calibrated from field measurements or estimated visually in situ. 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Some regressions for estimating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 from channel form: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Riggs (1976):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=0.210w</a:t>
            </a: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-0.33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(z</a:t>
            </a:r>
            <a:r>
              <a:rPr lang="en-US" sz="18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0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+dz)</a:t>
            </a: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0.33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s</a:t>
            </a: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0.095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itchFamily="-65" charset="0"/>
              <a:cs typeface="Times New Roman" pitchFamily="-65" charset="0"/>
            </a:endParaRP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Jarrett (1984):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=0.32(z</a:t>
            </a:r>
            <a:r>
              <a:rPr lang="en-US" sz="18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0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+dz)</a:t>
            </a: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-0.16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s</a:t>
            </a: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0.38</a:t>
            </a:r>
          </a:p>
          <a:p>
            <a:pPr lvl="1"/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Dingman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 and Sharma (1997):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=0.217w</a:t>
            </a: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-0.173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(z</a:t>
            </a:r>
            <a:r>
              <a:rPr lang="en-US" sz="18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0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+dz)</a:t>
            </a: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0.094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s</a:t>
            </a: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0.156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itchFamily="-65" charset="0"/>
              <a:cs typeface="Times New Roman" pitchFamily="-65" charset="0"/>
            </a:endParaRPr>
          </a:p>
          <a:p>
            <a:pPr lvl="1"/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Bjerklie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 et al. (2005) Model 1: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=0.139w</a:t>
            </a: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-0.02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(z</a:t>
            </a:r>
            <a:r>
              <a:rPr lang="en-US" sz="18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0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+dz)</a:t>
            </a: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-0.073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s</a:t>
            </a: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-65" charset="0"/>
                <a:cs typeface="Times New Roman" pitchFamily="-65" charset="0"/>
              </a:rPr>
              <a:t>0.15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itchFamily="-65" charset="0"/>
              <a:cs typeface="Times New Roman" pitchFamily="-65" charset="0"/>
            </a:endParaRPr>
          </a:p>
          <a:p>
            <a:pPr eaLnBrk="1" hangingPunct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432" y="2393836"/>
            <a:ext cx="4750568" cy="3713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10046" y="6162489"/>
            <a:ext cx="3595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Figure: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Dingman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and Sharma (1997)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Roughness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95369" y="2379399"/>
            <a:ext cx="2749131" cy="3831357"/>
          </a:xfrm>
        </p:spPr>
        <p:txBody>
          <a:bodyPr/>
          <a:lstStyle/>
          <a:p>
            <a:pPr eaLnBrk="1" hangingPunct="1"/>
            <a:r>
              <a:rPr lang="en-US" dirty="0" smtClean="0"/>
              <a:t>Application of regression equation produces large errors in roughness, with roughly 10% mean error and 20-30% standard deviation of error.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31228" y="2341293"/>
            <a:ext cx="6873345" cy="4028477"/>
            <a:chOff x="15714133" y="29243866"/>
            <a:chExt cx="6873345" cy="4028477"/>
          </a:xfrm>
        </p:grpSpPr>
        <p:grpSp>
          <p:nvGrpSpPr>
            <p:cNvPr id="5" name="Group 107"/>
            <p:cNvGrpSpPr/>
            <p:nvPr/>
          </p:nvGrpSpPr>
          <p:grpSpPr>
            <a:xfrm>
              <a:off x="15831079" y="29243866"/>
              <a:ext cx="6756399" cy="4014216"/>
              <a:chOff x="-4724399" y="17923933"/>
              <a:chExt cx="6756399" cy="401421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4724399" y="17923933"/>
                <a:ext cx="6011333" cy="40142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90"/>
              <p:cNvGrpSpPr/>
              <p:nvPr/>
            </p:nvGrpSpPr>
            <p:grpSpPr>
              <a:xfrm>
                <a:off x="-3657599" y="18037436"/>
                <a:ext cx="5689599" cy="3463293"/>
                <a:chOff x="-3657599" y="18037436"/>
                <a:chExt cx="5689599" cy="3463293"/>
              </a:xfrm>
            </p:grpSpPr>
            <p:grpSp>
              <p:nvGrpSpPr>
                <p:cNvPr id="16" name="Group 85"/>
                <p:cNvGrpSpPr/>
                <p:nvPr/>
              </p:nvGrpSpPr>
              <p:grpSpPr>
                <a:xfrm>
                  <a:off x="-3657599" y="18037436"/>
                  <a:ext cx="5689599" cy="3463293"/>
                  <a:chOff x="-3657599" y="18037436"/>
                  <a:chExt cx="5689599" cy="3463293"/>
                </a:xfrm>
              </p:grpSpPr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2"/>
                  <a:srcRect t="13333" r="6534" b="11852"/>
                  <a:stretch>
                    <a:fillRect/>
                  </a:stretch>
                </p:blipFill>
                <p:spPr>
                  <a:xfrm>
                    <a:off x="-3657599" y="18037436"/>
                    <a:ext cx="4905375" cy="3463293"/>
                  </a:xfrm>
                  <a:prstGeom prst="rect">
                    <a:avLst/>
                  </a:prstGeom>
                </p:spPr>
              </p:pic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-3166532" y="18040369"/>
                    <a:ext cx="5198532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600" dirty="0" smtClean="0">
                        <a:latin typeface="Helvetica"/>
                        <a:cs typeface="Helvetica"/>
                      </a:rPr>
                      <a:t>Rivers &gt;100 </a:t>
                    </a:r>
                    <a:r>
                      <a:rPr lang="en-US" sz="2600" dirty="0" err="1" smtClean="0">
                        <a:latin typeface="Helvetica"/>
                        <a:cs typeface="Helvetica"/>
                      </a:rPr>
                      <a:t>m</a:t>
                    </a:r>
                    <a:r>
                      <a:rPr lang="en-US" sz="2600" dirty="0" smtClean="0">
                        <a:latin typeface="Helvetica"/>
                        <a:cs typeface="Helvetica"/>
                      </a:rPr>
                      <a:t> wide</a:t>
                    </a:r>
                    <a:endParaRPr lang="en-US" sz="2600" dirty="0">
                      <a:latin typeface="Helvetica"/>
                      <a:cs typeface="Helvetica"/>
                    </a:endParaRP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-2599269" y="21022734"/>
                    <a:ext cx="3716869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/>
                      <a:t> J       R     DS    B1   JDS  JB1</a:t>
                    </a:r>
                  </a:p>
                </p:txBody>
              </p:sp>
            </p:grp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-2789767" y="20104906"/>
                  <a:ext cx="3931920" cy="0"/>
                </a:xfrm>
                <a:prstGeom prst="line">
                  <a:avLst/>
                </a:prstGeom>
                <a:ln w="25400" cap="flat" cmpd="sng" algn="ctr">
                  <a:solidFill>
                    <a:schemeClr val="accent2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-3225802" y="19913600"/>
                  <a:ext cx="38436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chemeClr val="accent2"/>
                      </a:solidFill>
                    </a:rPr>
                    <a:t>0</a:t>
                  </a:r>
                  <a:endParaRPr lang="en-US" sz="2800" b="1" dirty="0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-4707472" y="19202400"/>
                <a:ext cx="1540933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Helvetica"/>
                    <a:cs typeface="Helvetica"/>
                  </a:rPr>
                  <a:t>Relative Error in </a:t>
                </a:r>
                <a:r>
                  <a:rPr lang="en-US" sz="2400" dirty="0" err="1" smtClean="0">
                    <a:latin typeface="Helvetica"/>
                    <a:cs typeface="Helvetica"/>
                  </a:rPr>
                  <a:t>n</a:t>
                </a:r>
                <a:r>
                  <a:rPr lang="en-US" sz="2400" dirty="0" smtClean="0">
                    <a:latin typeface="Helvetica"/>
                    <a:cs typeface="Helvetica"/>
                  </a:rPr>
                  <a:t> (%)</a:t>
                </a:r>
                <a:endParaRPr lang="en-US" sz="2400" dirty="0">
                  <a:latin typeface="Helvetica"/>
                  <a:cs typeface="Helvetica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7864676" y="32564457"/>
              <a:ext cx="7402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-57%</a:t>
              </a:r>
            </a:p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21%</a:t>
              </a:r>
              <a:endParaRPr lang="en-US" sz="2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57344" y="32564457"/>
              <a:ext cx="7402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-27%</a:t>
              </a:r>
            </a:p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23%</a:t>
              </a:r>
              <a:endParaRPr lang="en-US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66944" y="32564457"/>
              <a:ext cx="7402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-16%</a:t>
              </a:r>
            </a:p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24%</a:t>
              </a:r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676546" y="32564457"/>
              <a:ext cx="7402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9%</a:t>
              </a:r>
            </a:p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35%</a:t>
              </a:r>
              <a:endParaRPr lang="en-US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286145" y="32564457"/>
              <a:ext cx="7402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-17%</a:t>
              </a:r>
            </a:p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24%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878812" y="32564457"/>
              <a:ext cx="7402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8%</a:t>
              </a:r>
            </a:p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35%</a:t>
              </a:r>
              <a:endParaRPr lang="en-US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714133" y="32564457"/>
              <a:ext cx="216746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000" dirty="0" smtClean="0">
                  <a:latin typeface="Times New Roman"/>
                  <a:cs typeface="Times New Roman"/>
                </a:rPr>
                <a:t>Mean</a:t>
              </a:r>
            </a:p>
            <a:p>
              <a:pPr algn="r"/>
              <a:r>
                <a:rPr lang="en-US" sz="2000" dirty="0" smtClean="0">
                  <a:latin typeface="Times New Roman"/>
                  <a:cs typeface="Times New Roman"/>
                </a:rPr>
                <a:t>Standard deviation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Width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ea typeface="Times New Roman" pitchFamily="-65" charset="0"/>
                <a:cs typeface="Times New Roman" pitchFamily="-65" charset="0"/>
              </a:rPr>
              <a:t>Classification scheme nontrivial and in development at JPL</a:t>
            </a:r>
          </a:p>
          <a:p>
            <a:pPr eaLnBrk="1" hangingPunct="1"/>
            <a:r>
              <a:rPr lang="en-US" sz="2000" dirty="0" smtClean="0">
                <a:ea typeface="Times New Roman" pitchFamily="-65" charset="0"/>
                <a:cs typeface="Times New Roman" pitchFamily="-65" charset="0"/>
              </a:rPr>
              <a:t>Early investigations (</a:t>
            </a:r>
            <a:r>
              <a:rPr lang="en-US" sz="2000" dirty="0" err="1" smtClean="0">
                <a:ea typeface="Times New Roman" pitchFamily="-65" charset="0"/>
                <a:cs typeface="Times New Roman" pitchFamily="-65" charset="0"/>
              </a:rPr>
              <a:t>Moller</a:t>
            </a:r>
            <a:r>
              <a:rPr lang="en-US" sz="2000" dirty="0" smtClean="0">
                <a:ea typeface="Times New Roman" pitchFamily="-65" charset="0"/>
                <a:cs typeface="Times New Roman" pitchFamily="-65" charset="0"/>
              </a:rPr>
              <a:t> et al., 2008) show that the effect of 20 ms water coherence time on relative width errors can be reduced from ~7%  averaged over a 100 </a:t>
            </a:r>
            <a:r>
              <a:rPr lang="en-US" sz="2000" dirty="0" err="1" smtClean="0">
                <a:ea typeface="Times New Roman" pitchFamily="-65" charset="0"/>
                <a:cs typeface="Times New Roman" pitchFamily="-65" charset="0"/>
              </a:rPr>
              <a:t>m</a:t>
            </a:r>
            <a:r>
              <a:rPr lang="en-US" sz="2000" dirty="0" smtClean="0">
                <a:ea typeface="Times New Roman" pitchFamily="-65" charset="0"/>
                <a:cs typeface="Times New Roman" pitchFamily="-65" charset="0"/>
              </a:rPr>
              <a:t> long reach to ~4% averaged over reaches between 1-2 km in length. </a:t>
            </a:r>
          </a:p>
          <a:p>
            <a:pPr eaLnBrk="1" hangingPunct="1"/>
            <a:r>
              <a:rPr lang="en-US" sz="2000" dirty="0" smtClean="0">
                <a:ea typeface="Times New Roman" pitchFamily="-65" charset="0"/>
                <a:cs typeface="Times New Roman" pitchFamily="-65" charset="0"/>
              </a:rPr>
              <a:t>They also found that as </a:t>
            </a:r>
            <a:r>
              <a:rPr lang="en-US" sz="2000" dirty="0" err="1" smtClean="0">
                <a:ea typeface="Times New Roman" pitchFamily="-65" charset="0"/>
                <a:cs typeface="Times New Roman" pitchFamily="-65" charset="0"/>
              </a:rPr>
              <a:t>decorrelation</a:t>
            </a:r>
            <a:r>
              <a:rPr lang="en-US" sz="2000" dirty="0" smtClean="0">
                <a:ea typeface="Times New Roman" pitchFamily="-65" charset="0"/>
                <a:cs typeface="Times New Roman" pitchFamily="-65" charset="0"/>
              </a:rPr>
              <a:t> approaches infinity, finite pixel sizes provide a lower bound on width bias (~10 </a:t>
            </a:r>
            <a:r>
              <a:rPr lang="en-US" sz="2000" dirty="0" err="1" smtClean="0">
                <a:ea typeface="Times New Roman" pitchFamily="-65" charset="0"/>
                <a:cs typeface="Times New Roman" pitchFamily="-65" charset="0"/>
              </a:rPr>
              <a:t>m</a:t>
            </a:r>
            <a:r>
              <a:rPr lang="en-US" sz="2000" dirty="0" smtClean="0">
                <a:ea typeface="Times New Roman" pitchFamily="-65" charset="0"/>
                <a:cs typeface="Times New Roman" pitchFamily="-65" charset="0"/>
              </a:rPr>
              <a:t>).</a:t>
            </a:r>
          </a:p>
          <a:p>
            <a:pPr eaLnBrk="1" hangingPunct="1"/>
            <a:r>
              <a:rPr lang="en-US" sz="2000" dirty="0" smtClean="0">
                <a:ea typeface="Times New Roman" pitchFamily="-65" charset="0"/>
                <a:cs typeface="Times New Roman" pitchFamily="-65" charset="0"/>
              </a:rPr>
              <a:t>Will have to screen out areas with too much layover.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Error in Q due to Errors in Slope and WSE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 l="14696" t="52395"/>
          <a:stretch>
            <a:fillRect/>
          </a:stretch>
        </p:blipFill>
        <p:spPr>
          <a:xfrm rot="5400000">
            <a:off x="1393156" y="2059331"/>
            <a:ext cx="2654175" cy="32407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2894565"/>
            <a:ext cx="127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Relative Q error (%)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graphicFrame>
        <p:nvGraphicFramePr>
          <p:cNvPr id="22" name="Object 22"/>
          <p:cNvGraphicFramePr>
            <a:graphicFrameLocks noChangeAspect="1"/>
          </p:cNvGraphicFramePr>
          <p:nvPr/>
        </p:nvGraphicFramePr>
        <p:xfrm>
          <a:off x="4119097" y="4804835"/>
          <a:ext cx="2197100" cy="711200"/>
        </p:xfrm>
        <a:graphic>
          <a:graphicData uri="http://schemas.openxmlformats.org/presentationml/2006/ole">
            <p:oleObj spid="_x0000_s33797" name="Equation" r:id="rId4" imgW="1333500" imgH="431800" progId="Equation.3">
              <p:embed/>
            </p:oleObj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848" y="4267200"/>
            <a:ext cx="2400300" cy="2590800"/>
          </a:xfrm>
          <a:prstGeom prst="rect">
            <a:avLst/>
          </a:prstGeom>
        </p:spPr>
      </p:pic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472672" y="5255566"/>
          <a:ext cx="3027363" cy="1016000"/>
        </p:xfrm>
        <a:graphic>
          <a:graphicData uri="http://schemas.openxmlformats.org/presentationml/2006/ole">
            <p:oleObj spid="_x0000_s33800" name="Equation" r:id="rId6" imgW="1663700" imgH="558800" progId="Equation.3">
              <p:embed/>
            </p:oleObj>
          </a:graphicData>
        </a:graphic>
      </p:graphicFrame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796631" y="2527009"/>
            <a:ext cx="4347369" cy="3267075"/>
          </a:xfrm>
        </p:spPr>
        <p:txBody>
          <a:bodyPr/>
          <a:lstStyle/>
          <a:p>
            <a:pPr eaLnBrk="1" hangingPunct="1"/>
            <a:r>
              <a:rPr lang="en-US" dirty="0" err="1" smtClean="0"/>
              <a:t>σ</a:t>
            </a:r>
            <a:r>
              <a:rPr lang="en-US" baseline="-25000" dirty="0" err="1" smtClean="0"/>
              <a:t>s</a:t>
            </a:r>
            <a:r>
              <a:rPr lang="en-US" dirty="0" smtClean="0"/>
              <a:t> and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dz</a:t>
            </a:r>
            <a:r>
              <a:rPr lang="en-US" dirty="0" smtClean="0"/>
              <a:t> from science requirements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730738" y="2432438"/>
            <a:ext cx="3671900" cy="3267075"/>
          </a:xfrm>
        </p:spPr>
        <p:txBody>
          <a:bodyPr/>
          <a:lstStyle/>
          <a:p>
            <a:pPr eaLnBrk="1" hangingPunct="1"/>
            <a:r>
              <a:rPr lang="en-US" dirty="0" smtClean="0"/>
              <a:t>σ</a:t>
            </a:r>
            <a:r>
              <a:rPr lang="en-US" baseline="-25000" dirty="0" smtClean="0"/>
              <a:t>z0</a:t>
            </a:r>
            <a:r>
              <a:rPr lang="en-US" dirty="0" smtClean="0"/>
              <a:t>=0.112*z</a:t>
            </a:r>
            <a:r>
              <a:rPr lang="en-US" baseline="-25000" dirty="0" smtClean="0"/>
              <a:t>0</a:t>
            </a:r>
          </a:p>
          <a:p>
            <a:pPr eaLnBrk="1" hangingPunct="1"/>
            <a:r>
              <a:rPr lang="en-US" dirty="0" smtClean="0"/>
              <a:t>Maximum remaining variance is 0.03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Error in Q due to Errors in Slope, WSE and z</a:t>
            </a:r>
            <a:r>
              <a:rPr lang="en-US" baseline="-25000" dirty="0" smtClean="0"/>
              <a:t>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51532"/>
          <a:stretch>
            <a:fillRect/>
          </a:stretch>
        </p:blipFill>
        <p:spPr>
          <a:xfrm rot="5400000">
            <a:off x="1443961" y="2197826"/>
            <a:ext cx="3048000" cy="3268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71429"/>
            <a:ext cx="127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Relative Q error (%)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25"/>
          <p:cNvGraphicFramePr>
            <a:graphicFrameLocks noChangeAspect="1"/>
          </p:cNvGraphicFramePr>
          <p:nvPr/>
        </p:nvGraphicFramePr>
        <p:xfrm>
          <a:off x="5136996" y="4618886"/>
          <a:ext cx="941387" cy="647700"/>
        </p:xfrm>
        <a:graphic>
          <a:graphicData uri="http://schemas.openxmlformats.org/presentationml/2006/ole">
            <p:oleObj spid="_x0000_s34820" name="Equation" r:id="rId4" imgW="571500" imgH="393700" progId="Equation.3">
              <p:embed/>
            </p:oleObj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234" y="4012879"/>
            <a:ext cx="25019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hoto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433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884863" y="6532563"/>
            <a:ext cx="3259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pitchFamily="-65" charset="0"/>
                <a:cs typeface="Arial" pitchFamily="-65" charset="0"/>
              </a:rPr>
              <a:t>Photos: K. Frey, B. Kiel, L. Mertes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 l="1076" t="1625"/>
          <a:stretch>
            <a:fillRect/>
          </a:stretch>
        </p:blipFill>
        <p:spPr bwMode="auto">
          <a:xfrm>
            <a:off x="0" y="152400"/>
            <a:ext cx="52578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114300" y="1104900"/>
            <a:ext cx="1381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a typeface="Arial" pitchFamily="-65" charset="0"/>
                <a:cs typeface="Arial" pitchFamily="-65" charset="0"/>
              </a:rPr>
              <a:t>Amazon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76200" y="3657600"/>
            <a:ext cx="885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a typeface="Arial" pitchFamily="-65" charset="0"/>
                <a:cs typeface="Arial" pitchFamily="-65" charset="0"/>
              </a:rPr>
              <a:t>Ohio</a:t>
            </a:r>
          </a:p>
        </p:txBody>
      </p:sp>
      <p:sp>
        <p:nvSpPr>
          <p:cNvPr id="21513" name="Title 1"/>
          <p:cNvSpPr>
            <a:spLocks noGrp="1"/>
          </p:cNvSpPr>
          <p:nvPr>
            <p:ph type="title"/>
          </p:nvPr>
        </p:nvSpPr>
        <p:spPr>
          <a:xfrm>
            <a:off x="5240338" y="182563"/>
            <a:ext cx="3903662" cy="1143000"/>
          </a:xfrm>
        </p:spPr>
        <p:txBody>
          <a:bodyPr/>
          <a:lstStyle/>
          <a:p>
            <a:pPr eaLnBrk="1" hangingPunct="1"/>
            <a:r>
              <a:rPr lang="en-US" smtClean="0"/>
              <a:t>Why do we need SWOT?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418166" y="3431533"/>
            <a:ext cx="3498850" cy="244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-65" charset="2"/>
              <a:buChar char="S"/>
              <a:tabLst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There are many kinds of rivers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ヒラギノ角ゴ Pro W3" pitchFamily="-65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-65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00065" y="2197962"/>
            <a:ext cx="8317168" cy="1514536"/>
          </a:xfrm>
        </p:spPr>
        <p:txBody>
          <a:bodyPr/>
          <a:lstStyle/>
          <a:p>
            <a:pPr eaLnBrk="1" hangingPunct="1"/>
            <a:r>
              <a:rPr lang="en-US" dirty="0" smtClean="0"/>
              <a:t>From previous slide, the maximum relative error for either </a:t>
            </a:r>
            <a:r>
              <a:rPr lang="en-US" dirty="0" err="1" smtClean="0"/>
              <a:t>n</a:t>
            </a:r>
            <a:r>
              <a:rPr lang="en-US" dirty="0" smtClean="0"/>
              <a:t> or </a:t>
            </a:r>
            <a:r>
              <a:rPr lang="en-US" dirty="0" err="1" smtClean="0"/>
              <a:t>w</a:t>
            </a:r>
            <a:r>
              <a:rPr lang="en-US" dirty="0" smtClean="0"/>
              <a:t>, given the other is known perfectly is 17.8%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96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 pitchFamily="-65" charset="-128"/>
                <a:cs typeface="ヒラギノ角ゴ Pro W3" pitchFamily="-65" charset="-128"/>
              </a:rPr>
              <a:t>Error in Q due to Errors in Slope, WSE, z</a:t>
            </a:r>
            <a:r>
              <a:rPr kumimoji="0" lang="en-US" sz="4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 pitchFamily="-65" charset="-128"/>
                <a:cs typeface="ヒラギノ角ゴ Pro W3" pitchFamily="-65" charset="-128"/>
              </a:rPr>
              <a:t>0</a:t>
            </a:r>
            <a:r>
              <a:rPr kumimoji="0" lang="en-US" sz="4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 pitchFamily="-65" charset="-128"/>
                <a:cs typeface="ヒラギノ角ゴ Pro W3" pitchFamily="-65" charset="-128"/>
              </a:rPr>
              <a:t>, and </a:t>
            </a:r>
            <a:r>
              <a:rPr kumimoji="0" lang="en-US" sz="4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 pitchFamily="-65" charset="-128"/>
                <a:cs typeface="ヒラギノ角ゴ Pro W3" pitchFamily="-65" charset="-128"/>
              </a:rPr>
              <a:t>n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ヒラギノ角ゴ Pro W3" pitchFamily="-65" charset="-128"/>
              <a:cs typeface="ヒラギノ角ゴ Pro W3" pitchFamily="-65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50300"/>
          <a:stretch>
            <a:fillRect/>
          </a:stretch>
        </p:blipFill>
        <p:spPr>
          <a:xfrm rot="5400000">
            <a:off x="1087643" y="2945206"/>
            <a:ext cx="3340100" cy="3433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153551"/>
            <a:ext cx="127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Relative Q error (%)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26"/>
          <p:cNvGraphicFramePr>
            <a:graphicFrameLocks noChangeAspect="1"/>
          </p:cNvGraphicFramePr>
          <p:nvPr/>
        </p:nvGraphicFramePr>
        <p:xfrm>
          <a:off x="5874204" y="4760683"/>
          <a:ext cx="396875" cy="647700"/>
        </p:xfrm>
        <a:graphic>
          <a:graphicData uri="http://schemas.openxmlformats.org/presentationml/2006/ole">
            <p:oleObj spid="_x0000_s38916" name="Equation" r:id="rId4" imgW="241300" imgH="393700" progId="Equation.3">
              <p:embed/>
            </p:oleObj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680" y="3956670"/>
            <a:ext cx="2438400" cy="26035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130674" y="2950502"/>
            <a:ext cx="4702828" cy="150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-65" charset="2"/>
              <a:buChar char="S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Goal?: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σ</a:t>
            </a:r>
            <a:r>
              <a:rPr kumimoji="0" lang="en-US" sz="2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ヒラギノ角ゴ Pro W3" pitchFamily="-65" charset="-128"/>
              </a:rPr>
              <a:t>n</a:t>
            </a:r>
            <a:r>
              <a:rPr lang="en-US" sz="2200" dirty="0" smtClean="0">
                <a:solidFill>
                  <a:srgbClr val="595959"/>
                </a:solidFill>
                <a:latin typeface="+mn-lt"/>
              </a:rPr>
              <a:t>=0.1*</a:t>
            </a:r>
            <a:r>
              <a:rPr lang="en-US" sz="2200" dirty="0" err="1" smtClean="0">
                <a:solidFill>
                  <a:srgbClr val="595959"/>
                </a:solidFill>
                <a:latin typeface="+mn-lt"/>
              </a:rPr>
              <a:t>n</a:t>
            </a:r>
            <a:r>
              <a:rPr lang="en-US" sz="2200" dirty="0" smtClean="0">
                <a:solidFill>
                  <a:srgbClr val="595959"/>
                </a:solidFill>
                <a:latin typeface="+mn-lt"/>
              </a:rPr>
              <a:t>.</a:t>
            </a:r>
            <a:endParaRPr lang="en-US" sz="2200" noProof="0" dirty="0" smtClean="0">
              <a:solidFill>
                <a:srgbClr val="595959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-65" charset="2"/>
              <a:buChar char="S"/>
              <a:tabLst/>
              <a:defRPr/>
            </a:pPr>
            <a:r>
              <a:rPr lang="en-US" sz="2200" dirty="0" smtClean="0">
                <a:solidFill>
                  <a:srgbClr val="595959"/>
                </a:solidFill>
                <a:latin typeface="+mn-lt"/>
              </a:rPr>
              <a:t>This leaves a maximum of 14.2% error for width.</a:t>
            </a:r>
            <a:endParaRPr lang="en-US" sz="2200" dirty="0">
              <a:solidFill>
                <a:srgbClr val="59595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42554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But not all errors will be their maximum…and some will cancel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Wanted: Probability that errors in Q will exceed 20% given the 1σ errors in S, WSE, z</a:t>
            </a:r>
            <a:r>
              <a:rPr lang="en-US" baseline="-25000" dirty="0" smtClean="0"/>
              <a:t>0</a:t>
            </a:r>
            <a:r>
              <a:rPr lang="en-US" dirty="0" smtClean="0"/>
              <a:t>, </a:t>
            </a:r>
            <a:r>
              <a:rPr lang="en-US" dirty="0" err="1" smtClean="0"/>
              <a:t>n</a:t>
            </a:r>
            <a:r>
              <a:rPr lang="en-US" dirty="0" smtClean="0"/>
              <a:t>, and width</a:t>
            </a:r>
          </a:p>
          <a:p>
            <a:pPr eaLnBrk="1" hangingPunct="1"/>
            <a:r>
              <a:rPr lang="en-US" dirty="0" smtClean="0"/>
              <a:t>Assumed uncorrelated errors and sampled normal distributions with mean 0 and standard deviation 1σ for S, WSE, z</a:t>
            </a:r>
            <a:r>
              <a:rPr lang="en-US" baseline="-25000" dirty="0" smtClean="0"/>
              <a:t>0</a:t>
            </a:r>
            <a:r>
              <a:rPr lang="en-US" dirty="0" smtClean="0"/>
              <a:t> and </a:t>
            </a:r>
            <a:r>
              <a:rPr lang="en-US" dirty="0" err="1" smtClean="0"/>
              <a:t>n</a:t>
            </a:r>
            <a:r>
              <a:rPr lang="en-US" dirty="0" smtClean="0"/>
              <a:t>. Applied a constant 10 </a:t>
            </a:r>
            <a:r>
              <a:rPr lang="en-US" dirty="0" err="1" smtClean="0"/>
              <a:t>m</a:t>
            </a:r>
            <a:r>
              <a:rPr lang="en-US" dirty="0" smtClean="0"/>
              <a:t> bias for width.</a:t>
            </a:r>
          </a:p>
          <a:p>
            <a:pPr eaLnBrk="1" hangingPunct="1"/>
            <a:r>
              <a:rPr lang="en-US" dirty="0" smtClean="0"/>
              <a:t>Generated 1000 perturbed realizations for each river reach and computed resulting Q error statistics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Monte Carlo Results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rcRect r="53391"/>
          <a:stretch>
            <a:fillRect/>
          </a:stretch>
        </p:blipFill>
        <p:spPr>
          <a:xfrm rot="5400000">
            <a:off x="3063050" y="1469143"/>
            <a:ext cx="3113645" cy="7035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6133" y="4671775"/>
            <a:ext cx="895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σ</a:t>
            </a:r>
            <a:r>
              <a:rPr lang="en-US" sz="2400" b="1" baseline="-25000" dirty="0" smtClean="0">
                <a:latin typeface="Times New Roman"/>
                <a:cs typeface="Times New Roman"/>
              </a:rPr>
              <a:t>Q</a:t>
            </a:r>
            <a:r>
              <a:rPr lang="en-US" sz="2400" b="1" dirty="0" smtClean="0">
                <a:latin typeface="Times New Roman"/>
                <a:cs typeface="Times New Roman"/>
              </a:rPr>
              <a:t>/Q (%)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712752" y="2364889"/>
            <a:ext cx="7662863" cy="3267075"/>
          </a:xfrm>
        </p:spPr>
        <p:txBody>
          <a:bodyPr/>
          <a:lstStyle/>
          <a:p>
            <a:pPr eaLnBrk="1" hangingPunct="1"/>
            <a:r>
              <a:rPr lang="en-US" dirty="0" smtClean="0"/>
              <a:t>Same errors for slope, WSE and z</a:t>
            </a:r>
            <a:r>
              <a:rPr lang="en-US" baseline="-25000" dirty="0" smtClean="0"/>
              <a:t>0</a:t>
            </a:r>
            <a:r>
              <a:rPr lang="en-US" dirty="0" smtClean="0"/>
              <a:t> (bathymetry) as previously shown, but mean Q errors near zero and standard deviation of Q errors below 20% for rivers wider than 50 </a:t>
            </a:r>
            <a:r>
              <a:rPr lang="en-US" dirty="0" err="1" smtClean="0"/>
              <a:t>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6263" y="2310849"/>
            <a:ext cx="4110903" cy="3267075"/>
          </a:xfrm>
        </p:spPr>
        <p:txBody>
          <a:bodyPr/>
          <a:lstStyle/>
          <a:p>
            <a:pPr eaLnBrk="1" hangingPunct="1"/>
            <a:r>
              <a:rPr lang="en-US" dirty="0" smtClean="0"/>
              <a:t>Same errors for slope, WSE, z</a:t>
            </a:r>
            <a:r>
              <a:rPr lang="en-US" baseline="-25000" dirty="0" smtClean="0"/>
              <a:t>0</a:t>
            </a:r>
            <a:r>
              <a:rPr lang="en-US" dirty="0" smtClean="0"/>
              <a:t>, </a:t>
            </a:r>
            <a:r>
              <a:rPr lang="en-US" dirty="0" err="1" smtClean="0"/>
              <a:t>n</a:t>
            </a:r>
            <a:r>
              <a:rPr lang="en-US" dirty="0" smtClean="0"/>
              <a:t> (10%) as previously shown.</a:t>
            </a:r>
          </a:p>
          <a:p>
            <a:pPr eaLnBrk="1" hangingPunct="1"/>
            <a:r>
              <a:rPr lang="en-US" dirty="0" smtClean="0"/>
              <a:t>Mean Q errors near zero. One standard deviation of Q error is greater than 20% for rivers less than 50 </a:t>
            </a:r>
            <a:r>
              <a:rPr lang="en-US" dirty="0" err="1" smtClean="0"/>
              <a:t>m</a:t>
            </a:r>
            <a:r>
              <a:rPr lang="en-US" dirty="0" smtClean="0"/>
              <a:t> wide and near 20% for those 50-500 </a:t>
            </a:r>
            <a:r>
              <a:rPr lang="en-US" dirty="0" err="1" smtClean="0"/>
              <a:t>m</a:t>
            </a:r>
            <a:r>
              <a:rPr lang="en-US" dirty="0" smtClean="0"/>
              <a:t> wide.</a:t>
            </a:r>
            <a:endParaRPr lang="en-US" dirty="0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Monte Carlo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3391" t="50692"/>
          <a:stretch>
            <a:fillRect/>
          </a:stretch>
        </p:blipFill>
        <p:spPr>
          <a:xfrm rot="5400000">
            <a:off x="5535916" y="2283142"/>
            <a:ext cx="3113642" cy="3469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903" y="3582256"/>
            <a:ext cx="895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σ</a:t>
            </a:r>
            <a:r>
              <a:rPr lang="en-US" sz="2400" b="1" baseline="-25000" dirty="0" smtClean="0">
                <a:latin typeface="Times New Roman"/>
                <a:cs typeface="Times New Roman"/>
              </a:rPr>
              <a:t>Q</a:t>
            </a:r>
            <a:r>
              <a:rPr lang="en-US" sz="2400" b="1" dirty="0" smtClean="0">
                <a:latin typeface="Times New Roman"/>
                <a:cs typeface="Times New Roman"/>
              </a:rPr>
              <a:t>/Q (%)</a:t>
            </a:r>
            <a:endParaRPr lang="en-US" sz="24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Monte Carlo Results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12818" y="2310849"/>
            <a:ext cx="4556786" cy="4295528"/>
          </a:xfrm>
        </p:spPr>
        <p:txBody>
          <a:bodyPr/>
          <a:lstStyle/>
          <a:p>
            <a:pPr eaLnBrk="1" hangingPunct="1"/>
            <a:r>
              <a:rPr lang="en-US" dirty="0" smtClean="0"/>
              <a:t>Same errors for slope, WSE, z</a:t>
            </a:r>
            <a:r>
              <a:rPr lang="en-US" baseline="-25000" dirty="0" smtClean="0"/>
              <a:t>0</a:t>
            </a:r>
            <a:r>
              <a:rPr lang="en-US" dirty="0" smtClean="0"/>
              <a:t>, </a:t>
            </a:r>
            <a:r>
              <a:rPr lang="en-US" dirty="0" err="1" smtClean="0"/>
              <a:t>n</a:t>
            </a:r>
            <a:r>
              <a:rPr lang="en-US" dirty="0" smtClean="0"/>
              <a:t> (10%) as previously shown.</a:t>
            </a:r>
          </a:p>
          <a:p>
            <a:pPr eaLnBrk="1" hangingPunct="1"/>
            <a:r>
              <a:rPr lang="en-US" dirty="0" smtClean="0"/>
              <a:t>Width bias of 10 </a:t>
            </a:r>
            <a:r>
              <a:rPr lang="en-US" dirty="0" err="1" smtClean="0"/>
              <a:t>m</a:t>
            </a:r>
            <a:r>
              <a:rPr lang="en-US" dirty="0" smtClean="0"/>
              <a:t> uniformly included.</a:t>
            </a:r>
          </a:p>
          <a:p>
            <a:pPr eaLnBrk="1" hangingPunct="1"/>
            <a:r>
              <a:rPr lang="en-US" dirty="0" smtClean="0"/>
              <a:t>Mean Q errors higher than 20% for rivers less than 100 </a:t>
            </a:r>
            <a:r>
              <a:rPr lang="en-US" dirty="0" err="1" smtClean="0"/>
              <a:t>m</a:t>
            </a:r>
            <a:r>
              <a:rPr lang="en-US" dirty="0" smtClean="0"/>
              <a:t> wide. </a:t>
            </a:r>
          </a:p>
          <a:p>
            <a:pPr eaLnBrk="1" hangingPunct="1"/>
            <a:r>
              <a:rPr lang="en-US" dirty="0" smtClean="0"/>
              <a:t>One standard deviation of Q error in rivers less than 500 </a:t>
            </a:r>
            <a:r>
              <a:rPr lang="en-US" dirty="0" err="1" smtClean="0"/>
              <a:t>m</a:t>
            </a:r>
            <a:r>
              <a:rPr lang="en-US" dirty="0" smtClean="0"/>
              <a:t> wide can lead to errors higher than 20%.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3391" b="51992"/>
          <a:stretch>
            <a:fillRect/>
          </a:stretch>
        </p:blipFill>
        <p:spPr>
          <a:xfrm rot="5400000">
            <a:off x="5419029" y="3612314"/>
            <a:ext cx="3113642" cy="3377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8855" y="4690073"/>
            <a:ext cx="895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σ</a:t>
            </a:r>
            <a:r>
              <a:rPr lang="en-US" sz="2400" b="1" baseline="-25000" dirty="0" smtClean="0">
                <a:latin typeface="Times New Roman"/>
                <a:cs typeface="Times New Roman"/>
              </a:rPr>
              <a:t>Q</a:t>
            </a:r>
            <a:r>
              <a:rPr lang="en-US" sz="2400" b="1" dirty="0" smtClean="0">
                <a:latin typeface="Times New Roman"/>
                <a:cs typeface="Times New Roman"/>
              </a:rPr>
              <a:t>/Q (%)</a:t>
            </a:r>
            <a:endParaRPr lang="en-US" sz="24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Dependence of Q error on z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0" y="2893799"/>
            <a:ext cx="2310490" cy="3267075"/>
          </a:xfrm>
        </p:spPr>
        <p:txBody>
          <a:bodyPr/>
          <a:lstStyle/>
          <a:p>
            <a:pPr eaLnBrk="1" hangingPunct="1"/>
            <a:r>
              <a:rPr lang="en-US" dirty="0" smtClean="0"/>
              <a:t>Previously z</a:t>
            </a:r>
            <a:r>
              <a:rPr lang="en-US" baseline="-25000" dirty="0" smtClean="0"/>
              <a:t>0</a:t>
            </a:r>
            <a:r>
              <a:rPr lang="en-US" dirty="0" smtClean="0"/>
              <a:t> arbitrarily set to 0.5*</a:t>
            </a:r>
            <a:r>
              <a:rPr lang="en-US" dirty="0" err="1" smtClean="0"/>
              <a:t>z</a:t>
            </a:r>
            <a:endParaRPr lang="en-US" dirty="0" smtClean="0"/>
          </a:p>
          <a:p>
            <a:pPr eaLnBrk="1" hangingPunct="1"/>
            <a:r>
              <a:rPr lang="en-US" dirty="0" smtClean="0"/>
              <a:t>Q is less sensitive to errors in z</a:t>
            </a:r>
            <a:r>
              <a:rPr lang="en-US" baseline="-25000" dirty="0" smtClean="0"/>
              <a:t>0</a:t>
            </a:r>
            <a:r>
              <a:rPr lang="en-US" dirty="0" smtClean="0"/>
              <a:t> if z</a:t>
            </a:r>
            <a:r>
              <a:rPr lang="en-US" baseline="-25000" dirty="0" smtClean="0"/>
              <a:t>0 </a:t>
            </a:r>
            <a:r>
              <a:rPr lang="en-US" dirty="0" smtClean="0"/>
              <a:t>is small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57430"/>
          <a:stretch>
            <a:fillRect/>
          </a:stretch>
        </p:blipFill>
        <p:spPr>
          <a:xfrm rot="5400000">
            <a:off x="4544027" y="-571978"/>
            <a:ext cx="2525975" cy="6673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55958"/>
          <a:stretch>
            <a:fillRect/>
          </a:stretch>
        </p:blipFill>
        <p:spPr>
          <a:xfrm rot="5400000">
            <a:off x="4500352" y="2214354"/>
            <a:ext cx="2613325" cy="6673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0650" y="5006741"/>
            <a:ext cx="895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σ</a:t>
            </a:r>
            <a:r>
              <a:rPr lang="en-US" sz="2400" b="1" baseline="-25000" dirty="0" smtClean="0">
                <a:latin typeface="Times New Roman"/>
                <a:cs typeface="Times New Roman"/>
              </a:rPr>
              <a:t>Q</a:t>
            </a:r>
            <a:r>
              <a:rPr lang="en-US" sz="2400" b="1" dirty="0" smtClean="0">
                <a:latin typeface="Times New Roman"/>
                <a:cs typeface="Times New Roman"/>
              </a:rPr>
              <a:t>/Q (%)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1185" y="2199547"/>
            <a:ext cx="895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σ</a:t>
            </a:r>
            <a:r>
              <a:rPr lang="en-US" sz="2400" b="1" baseline="-25000" dirty="0" smtClean="0">
                <a:latin typeface="Times New Roman"/>
                <a:cs typeface="Times New Roman"/>
              </a:rPr>
              <a:t>Q</a:t>
            </a:r>
            <a:r>
              <a:rPr lang="en-US" sz="2400" b="1" dirty="0" smtClean="0">
                <a:latin typeface="Times New Roman"/>
                <a:cs typeface="Times New Roman"/>
              </a:rPr>
              <a:t>/Q (%)</a:t>
            </a:r>
            <a:endParaRPr lang="en-US" sz="24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Sensitivity to higher roughness errors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91148" y="2445949"/>
            <a:ext cx="3265303" cy="4087812"/>
          </a:xfrm>
        </p:spPr>
        <p:txBody>
          <a:bodyPr/>
          <a:lstStyle/>
          <a:p>
            <a:pPr eaLnBrk="1" hangingPunct="1"/>
            <a:r>
              <a:rPr lang="en-US" dirty="0" smtClean="0"/>
              <a:t>Normally distributed roughness errors varying from 10% (gray) to 20% (blue)</a:t>
            </a:r>
          </a:p>
          <a:p>
            <a:pPr eaLnBrk="1" hangingPunct="1"/>
            <a:r>
              <a:rPr lang="en-US" dirty="0" smtClean="0"/>
              <a:t>For normally distributed roughness errors ~30-40% the relative Q error standard deviation off the chart</a:t>
            </a:r>
          </a:p>
          <a:p>
            <a:pPr eaLnBrk="1" hangingPunct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60398" y="3768246"/>
            <a:ext cx="127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Relative Q error (%)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786" y="3259980"/>
            <a:ext cx="35433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the base case of Manning’s equation for 1-D channel flow, discharge can be estimated with accuracies at or near 20% for most rivers wider than 100 </a:t>
            </a:r>
            <a:r>
              <a:rPr lang="en-US" dirty="0" err="1" smtClean="0"/>
              <a:t>m</a:t>
            </a:r>
            <a:r>
              <a:rPr lang="en-US" dirty="0" smtClean="0"/>
              <a:t>, assuming an improved estimation of </a:t>
            </a:r>
            <a:r>
              <a:rPr lang="en-US" dirty="0" err="1" smtClean="0"/>
              <a:t>n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Q errors are highly sensitive to errors in total water depth. Estimating depth around low flows would help to limit these errors.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780310" y="2567539"/>
            <a:ext cx="7662863" cy="3267075"/>
          </a:xfrm>
        </p:spPr>
        <p:txBody>
          <a:bodyPr/>
          <a:lstStyle/>
          <a:p>
            <a:pPr eaLnBrk="1" hangingPunct="1"/>
            <a:r>
              <a:rPr lang="en-US" dirty="0" smtClean="0"/>
              <a:t>Look into roughness error distribution (normal generates physically unrealistic values)</a:t>
            </a:r>
          </a:p>
          <a:p>
            <a:pPr eaLnBrk="1" hangingPunct="1"/>
            <a:r>
              <a:rPr lang="en-US" dirty="0" smtClean="0"/>
              <a:t>Estimate and incorporate error </a:t>
            </a:r>
            <a:r>
              <a:rPr lang="en-US" dirty="0" err="1" smtClean="0"/>
              <a:t>covariances</a:t>
            </a:r>
            <a:r>
              <a:rPr lang="en-US" dirty="0" smtClean="0"/>
              <a:t> for SWOT-derived variables</a:t>
            </a:r>
          </a:p>
          <a:p>
            <a:pPr eaLnBrk="1" hangingPunct="1"/>
            <a:r>
              <a:rPr lang="en-US" dirty="0" smtClean="0"/>
              <a:t>Explore improved algorithms for width and roughness (and bathymetry). Incorporate more spatial information.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Avenues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assimilation</a:t>
            </a:r>
          </a:p>
          <a:p>
            <a:pPr eaLnBrk="1" hangingPunct="1"/>
            <a:r>
              <a:rPr lang="en-US" dirty="0" smtClean="0"/>
              <a:t>Use in conjunction with in situ information</a:t>
            </a:r>
          </a:p>
          <a:p>
            <a:pPr eaLnBrk="1" hangingPunct="1"/>
            <a:r>
              <a:rPr lang="en-US" dirty="0" smtClean="0"/>
              <a:t>Other satellite platforms?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What is SWOT?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1213" y="1935163"/>
            <a:ext cx="5792787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2269348"/>
            <a:ext cx="3498850" cy="4459287"/>
          </a:xfrm>
        </p:spPr>
        <p:txBody>
          <a:bodyPr/>
          <a:lstStyle/>
          <a:p>
            <a:pPr eaLnBrk="1" hangingPunct="1">
              <a:spcBef>
                <a:spcPts val="50"/>
              </a:spcBef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Ka-band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interferometric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SAR, 2 60-km swaths</a:t>
            </a:r>
          </a:p>
          <a:p>
            <a:pPr eaLnBrk="1" hangingPunct="1">
              <a:spcBef>
                <a:spcPts val="50"/>
              </a:spcBef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WSOA and SRTM </a:t>
            </a:r>
            <a:r>
              <a:rPr lang="en-US" dirty="0" smtClean="0"/>
              <a:t>heritage</a:t>
            </a:r>
          </a:p>
          <a:p>
            <a:pPr eaLnBrk="1" hangingPunct="1">
              <a:spcBef>
                <a:spcPts val="50"/>
              </a:spcBef>
              <a:defRPr/>
            </a:pPr>
            <a:r>
              <a:rPr lang="en-US" dirty="0" smtClean="0"/>
              <a:t>Produces heights and co-registered all-weather imagery</a:t>
            </a:r>
          </a:p>
          <a:p>
            <a:pPr eaLnBrk="1" hangingPunct="1">
              <a:spcBef>
                <a:spcPts val="50"/>
              </a:spcBef>
              <a:defRPr/>
            </a:pPr>
            <a:r>
              <a:rPr lang="en-US" dirty="0" smtClean="0"/>
              <a:t>Additional instruments:</a:t>
            </a:r>
          </a:p>
          <a:p>
            <a:pPr lvl="1" eaLnBrk="1" hangingPunct="1">
              <a:spcBef>
                <a:spcPts val="50"/>
              </a:spcBef>
              <a:defRPr/>
            </a:pPr>
            <a:r>
              <a:rPr lang="en-US" dirty="0" smtClean="0"/>
              <a:t>Conventional Jason-class altimeter for nadir</a:t>
            </a:r>
          </a:p>
          <a:p>
            <a:pPr lvl="1" eaLnBrk="1" hangingPunct="1">
              <a:spcBef>
                <a:spcPts val="50"/>
              </a:spcBef>
              <a:defRPr/>
            </a:pPr>
            <a:r>
              <a:rPr lang="en-US" dirty="0" smtClean="0"/>
              <a:t>AMR-class radiometer for wet-</a:t>
            </a:r>
            <a:r>
              <a:rPr lang="en-US" dirty="0" err="1" smtClean="0"/>
              <a:t>tropospheric</a:t>
            </a:r>
            <a:r>
              <a:rPr lang="en-US" dirty="0" smtClean="0"/>
              <a:t> delay corrections</a:t>
            </a:r>
          </a:p>
          <a:p>
            <a:pPr eaLnBrk="1" hangingPunct="1">
              <a:buFont typeface="Wingdings" pitchFamily="-65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Review of Existing Measurements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43138"/>
            <a:ext cx="8229600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75000"/>
              </a:spcBef>
            </a:pPr>
            <a:r>
              <a:rPr lang="en-US" b="1" u="sng" smtClean="0"/>
              <a:t>GRACE:</a:t>
            </a:r>
            <a:r>
              <a:rPr lang="en-US" smtClean="0"/>
              <a:t>  </a:t>
            </a:r>
            <a:r>
              <a:rPr lang="en-US" b="1" smtClean="0">
                <a:solidFill>
                  <a:srgbClr val="FF0000"/>
                </a:solidFill>
              </a:rPr>
              <a:t>S</a:t>
            </a:r>
            <a:r>
              <a:rPr lang="en-US" smtClean="0"/>
              <a:t>  independent of ground conditions, but large spatial scales</a:t>
            </a:r>
          </a:p>
          <a:p>
            <a:pPr eaLnBrk="1" hangingPunct="1">
              <a:lnSpc>
                <a:spcPct val="80000"/>
              </a:lnSpc>
              <a:spcBef>
                <a:spcPct val="75000"/>
              </a:spcBef>
            </a:pPr>
            <a:r>
              <a:rPr lang="en-US" b="1" u="sng" smtClean="0"/>
              <a:t>Repeat Pass InSAR:</a:t>
            </a:r>
            <a:r>
              <a:rPr lang="en-US" smtClean="0"/>
              <a:t>   </a:t>
            </a:r>
            <a:r>
              <a:rPr lang="en-US" b="1" smtClean="0">
                <a:solidFill>
                  <a:srgbClr val="FF0000"/>
                </a:solidFill>
              </a:rPr>
              <a:t>dh/dt</a:t>
            </a:r>
            <a:r>
              <a:rPr lang="en-US" smtClean="0">
                <a:solidFill>
                  <a:srgbClr val="FF0000"/>
                </a:solidFill>
              </a:rPr>
              <a:t>   </a:t>
            </a:r>
            <a:r>
              <a:rPr lang="en-US" smtClean="0"/>
              <a:t>great spatial resolution, but poor temporal resolution, requires flooded vegetation</a:t>
            </a:r>
          </a:p>
          <a:p>
            <a:pPr eaLnBrk="1" hangingPunct="1">
              <a:lnSpc>
                <a:spcPct val="80000"/>
              </a:lnSpc>
              <a:spcBef>
                <a:spcPct val="75000"/>
              </a:spcBef>
            </a:pPr>
            <a:r>
              <a:rPr lang="en-US" b="1" u="sng" smtClean="0"/>
              <a:t>Altimetry:</a:t>
            </a:r>
            <a:r>
              <a:rPr lang="en-US" smtClean="0"/>
              <a:t>   </a:t>
            </a:r>
            <a:r>
              <a:rPr lang="en-US" b="1" smtClean="0">
                <a:solidFill>
                  <a:srgbClr val="FF0000"/>
                </a:solidFill>
              </a:rPr>
              <a:t>h</a:t>
            </a:r>
            <a:r>
              <a:rPr lang="en-US" smtClean="0"/>
              <a:t>  great height accuracy, but no dh/dx and misses too many water bodies</a:t>
            </a:r>
          </a:p>
          <a:p>
            <a:pPr eaLnBrk="1" hangingPunct="1">
              <a:lnSpc>
                <a:spcPct val="80000"/>
              </a:lnSpc>
              <a:spcBef>
                <a:spcPct val="75000"/>
              </a:spcBef>
            </a:pPr>
            <a:r>
              <a:rPr lang="en-US" b="1" u="sng" smtClean="0"/>
              <a:t>SRTM:</a:t>
            </a:r>
            <a:r>
              <a:rPr lang="en-US" smtClean="0"/>
              <a:t>   </a:t>
            </a:r>
            <a:r>
              <a:rPr lang="en-US" b="1" smtClean="0">
                <a:solidFill>
                  <a:srgbClr val="FF0000"/>
                </a:solidFill>
              </a:rPr>
              <a:t>h and dh/dx</a:t>
            </a:r>
            <a:r>
              <a:rPr lang="en-US" smtClean="0">
                <a:solidFill>
                  <a:srgbClr val="FF0000"/>
                </a:solidFill>
              </a:rPr>
              <a:t>  </a:t>
            </a:r>
            <a:r>
              <a:rPr lang="en-US" smtClean="0"/>
              <a:t>first comprehensive global map of water surface elevations, but only one time snapshot (February 2000)</a:t>
            </a:r>
          </a:p>
          <a:p>
            <a:pPr eaLnBrk="1" hangingPunct="1">
              <a:lnSpc>
                <a:spcPct val="80000"/>
              </a:lnSpc>
              <a:spcBef>
                <a:spcPct val="75000"/>
              </a:spcBef>
              <a:buFontTx/>
              <a:buNone/>
            </a:pPr>
            <a:r>
              <a:rPr lang="en-US" smtClean="0"/>
              <a:t>The radar methods demonstrate that radar will measure h, dh/dx, dh/dt, and area.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837113" y="6430963"/>
            <a:ext cx="215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Slide: Doug Alsdorf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Science Requirements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39775" y="2770188"/>
          <a:ext cx="7662863" cy="3291840"/>
        </p:xfrm>
        <a:graphic>
          <a:graphicData uri="http://schemas.openxmlformats.org/drawingml/2006/table">
            <a:tbl>
              <a:tblPr/>
              <a:tblGrid>
                <a:gridCol w="3832225"/>
                <a:gridCol w="38306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Measurement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Required Accuracy (1σ)*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Slope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 cm/km, over 10 km downstream distance inside river mask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WSE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10 cm, averaged over 1 km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area within river mask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20% for all rivers at least 100 m wide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1125"/>
            <a:ext cx="8534400" cy="609600"/>
          </a:xfrm>
        </p:spPr>
        <p:txBody>
          <a:bodyPr/>
          <a:lstStyle/>
          <a:p>
            <a:pPr eaLnBrk="1" hangingPunct="1"/>
            <a:r>
              <a:rPr lang="en-US" sz="3600"/>
              <a:t>SWOT capability to observe water height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0" y="13716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21899"/>
                </a:solidFill>
              </a:rPr>
              <a:t>Ohio River SRTM Water elevation measurements</a:t>
            </a:r>
            <a:endParaRPr lang="en-US"/>
          </a:p>
        </p:txBody>
      </p:sp>
      <p:pic>
        <p:nvPicPr>
          <p:cNvPr id="25604" name="Picture 9" descr="Swot-Townhall-SRTM"/>
          <p:cNvPicPr>
            <a:picLocks noChangeAspect="1" noChangeArrowheads="1"/>
          </p:cNvPicPr>
          <p:nvPr/>
        </p:nvPicPr>
        <p:blipFill>
          <a:blip r:embed="rId3"/>
          <a:srcRect l="4269" t="4269" r="6071" b="1808"/>
          <a:stretch>
            <a:fillRect/>
          </a:stretch>
        </p:blipFill>
        <p:spPr bwMode="auto">
          <a:xfrm>
            <a:off x="1676400" y="746125"/>
            <a:ext cx="7391400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0" y="6461125"/>
            <a:ext cx="381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Courtesy: Michael Durand, OSU</a:t>
            </a: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0" y="3962400"/>
            <a:ext cx="1828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21899"/>
                </a:solidFill>
              </a:rPr>
              <a:t>In Situ observ-ations from Carlston, 1969; originally by Army Corps of Engineers</a:t>
            </a:r>
            <a:endParaRPr lang="en-US"/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2944813" y="3962400"/>
            <a:ext cx="1905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estimated SWOT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Estimation of Discharge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Manning’s Equation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787775" y="2667000"/>
          <a:ext cx="1779588" cy="671513"/>
        </p:xfrm>
        <a:graphic>
          <a:graphicData uri="http://schemas.openxmlformats.org/presentationml/2006/ole">
            <p:oleObj spid="_x0000_s27650" name="Equation" r:id="rId3" imgW="977900" imgH="368300" progId="Equation.3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209800" y="3867150"/>
          <a:ext cx="4730750" cy="2152650"/>
        </p:xfrm>
        <a:graphic>
          <a:graphicData uri="http://schemas.openxmlformats.org/presentationml/2006/ole">
            <p:oleObj spid="_x0000_s27651" name="Equation" r:id="rId4" imgW="2400300" imgH="1092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Estimation of Discharge</a:t>
            </a:r>
          </a:p>
        </p:txBody>
      </p:sp>
      <p:sp>
        <p:nvSpPr>
          <p:cNvPr id="286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Manning’s Equation</a:t>
            </a:r>
          </a:p>
          <a:p>
            <a:pPr eaLnBrk="1" hangingPunct="1"/>
            <a:r>
              <a:rPr lang="en-US" smtClean="0"/>
              <a:t>Assuming rectangular cross-section and width &gt;&gt; depth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787775" y="2667000"/>
          <a:ext cx="1779588" cy="671513"/>
        </p:xfrm>
        <a:graphic>
          <a:graphicData uri="http://schemas.openxmlformats.org/presentationml/2006/ole">
            <p:oleObj spid="_x0000_s28674" name="Equation" r:id="rId3" imgW="977900" imgH="368300" progId="Equation.3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427413" y="3886200"/>
          <a:ext cx="1712912" cy="706438"/>
        </p:xfrm>
        <a:graphic>
          <a:graphicData uri="http://schemas.openxmlformats.org/presentationml/2006/ole">
            <p:oleObj spid="_x0000_s28675" name="Equation" r:id="rId4" imgW="939800" imgH="368300" progId="Equation.3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886200" y="4800600"/>
          <a:ext cx="1252538" cy="801688"/>
        </p:xfrm>
        <a:graphic>
          <a:graphicData uri="http://schemas.openxmlformats.org/presentationml/2006/ole">
            <p:oleObj spid="_x0000_s28676" name="Equation" r:id="rId5" imgW="6350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Estimation of Discharge</a:t>
            </a:r>
          </a:p>
        </p:txBody>
      </p:sp>
      <p:sp>
        <p:nvSpPr>
          <p:cNvPr id="297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Manning’s Equation</a:t>
            </a:r>
          </a:p>
          <a:p>
            <a:pPr eaLnBrk="1" hangingPunct="1"/>
            <a:r>
              <a:rPr lang="en-US" smtClean="0"/>
              <a:t>Assuming rectangular cross-section and width &gt;&gt; depth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 terms of SWOT observables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787775" y="2667000"/>
          <a:ext cx="1779588" cy="671513"/>
        </p:xfrm>
        <a:graphic>
          <a:graphicData uri="http://schemas.openxmlformats.org/presentationml/2006/ole">
            <p:oleObj spid="_x0000_s29698" name="Equation" r:id="rId3" imgW="977900" imgH="368300" progId="Equation.3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427413" y="3886200"/>
          <a:ext cx="1712912" cy="706438"/>
        </p:xfrm>
        <a:graphic>
          <a:graphicData uri="http://schemas.openxmlformats.org/presentationml/2006/ole">
            <p:oleObj spid="_x0000_s29699" name="Equation" r:id="rId4" imgW="939800" imgH="368300" progId="Equation.3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924175" y="5016500"/>
          <a:ext cx="2911475" cy="1562100"/>
        </p:xfrm>
        <a:graphic>
          <a:graphicData uri="http://schemas.openxmlformats.org/presentationml/2006/ole">
            <p:oleObj spid="_x0000_s29700" name="Equation" r:id="rId5" imgW="1600200" imgH="812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710</TotalTime>
  <Words>1537</Words>
  <Application>Microsoft Macintosh PowerPoint</Application>
  <PresentationFormat>On-screen Show (4:3)</PresentationFormat>
  <Paragraphs>192</Paragraphs>
  <Slides>29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Genesis</vt:lpstr>
      <vt:lpstr>Equation</vt:lpstr>
      <vt:lpstr>Microsoft Equation</vt:lpstr>
      <vt:lpstr>Estimating river discharge from the Surface Water and Ocean Topography mission: Estimated accuracy of approaches based on Manning’s equation </vt:lpstr>
      <vt:lpstr>Why do we need SWOT?</vt:lpstr>
      <vt:lpstr>What is SWOT?</vt:lpstr>
      <vt:lpstr>Review of Existing Measurements</vt:lpstr>
      <vt:lpstr>Science Requirements</vt:lpstr>
      <vt:lpstr>SWOT capability to observe water height</vt:lpstr>
      <vt:lpstr>Estimation of Discharge</vt:lpstr>
      <vt:lpstr>Estimation of Discharge</vt:lpstr>
      <vt:lpstr>Estimation of Discharge</vt:lpstr>
      <vt:lpstr>Estimation of Discharge</vt:lpstr>
      <vt:lpstr>First-order Uncertainties</vt:lpstr>
      <vt:lpstr>In situ observations</vt:lpstr>
      <vt:lpstr>Depth</vt:lpstr>
      <vt:lpstr>Depth</vt:lpstr>
      <vt:lpstr>Roughness</vt:lpstr>
      <vt:lpstr>Roughness</vt:lpstr>
      <vt:lpstr>Width</vt:lpstr>
      <vt:lpstr>Error in Q due to Errors in Slope and WSE</vt:lpstr>
      <vt:lpstr>Error in Q due to Errors in Slope, WSE and z0</vt:lpstr>
      <vt:lpstr>Slide 20</vt:lpstr>
      <vt:lpstr>But not all errors will be their maximum…and some will cancel</vt:lpstr>
      <vt:lpstr>Monte Carlo Results</vt:lpstr>
      <vt:lpstr>Monte Carlo Results</vt:lpstr>
      <vt:lpstr>Monte Carlo Results</vt:lpstr>
      <vt:lpstr>Dependence of Q error on z0</vt:lpstr>
      <vt:lpstr>Sensitivity to higher roughness errors</vt:lpstr>
      <vt:lpstr>Conclusions</vt:lpstr>
      <vt:lpstr>Future Work</vt:lpstr>
      <vt:lpstr>Other Avenues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river discharge from the Surface Water and Ocean Topography mission: Estimated accuracy of approaches based on Manning’s equation </dc:title>
  <dc:creator>Elizabeth Clark</dc:creator>
  <cp:lastModifiedBy>Elizabeth Clark</cp:lastModifiedBy>
  <cp:revision>55</cp:revision>
  <dcterms:created xsi:type="dcterms:W3CDTF">2010-01-13T20:58:23Z</dcterms:created>
  <dcterms:modified xsi:type="dcterms:W3CDTF">2010-01-13T22:15:08Z</dcterms:modified>
</cp:coreProperties>
</file>